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61" r:id="rId4"/>
    <p:sldId id="262" r:id="rId5"/>
    <p:sldId id="263" r:id="rId6"/>
    <p:sldId id="260" r:id="rId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CBE1"/>
    <a:srgbClr val="4D84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5"/>
  </p:normalViewPr>
  <p:slideViewPr>
    <p:cSldViewPr snapToGrid="0" snapToObjects="1">
      <p:cViewPr>
        <p:scale>
          <a:sx n="61" d="100"/>
          <a:sy n="61" d="100"/>
        </p:scale>
        <p:origin x="1352" y="1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D9A3B6-6202-6746-8D8B-0EE5F774314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386E07C-DF97-D54D-8D35-7952A52CD8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170A6B90-B814-3146-B22F-535236EB2D99}"/>
              </a:ext>
            </a:extLst>
          </p:cNvPr>
          <p:cNvSpPr>
            <a:spLocks noGrp="1"/>
          </p:cNvSpPr>
          <p:nvPr>
            <p:ph type="dt" sz="half" idx="10"/>
          </p:nvPr>
        </p:nvSpPr>
        <p:spPr/>
        <p:txBody>
          <a:bodyPr/>
          <a:lstStyle/>
          <a:p>
            <a:fld id="{5356740D-4E6F-FE46-A023-6C4A4964BF03}" type="datetimeFigureOut">
              <a:rPr kumimoji="1" lang="zh-CN" altLang="en-US" smtClean="0"/>
              <a:t>2021/12/31</a:t>
            </a:fld>
            <a:endParaRPr kumimoji="1" lang="zh-CN" altLang="en-US"/>
          </a:p>
        </p:txBody>
      </p:sp>
      <p:sp>
        <p:nvSpPr>
          <p:cNvPr id="5" name="页脚占位符 4">
            <a:extLst>
              <a:ext uri="{FF2B5EF4-FFF2-40B4-BE49-F238E27FC236}">
                <a16:creationId xmlns:a16="http://schemas.microsoft.com/office/drawing/2014/main" id="{5B35DAAB-C148-BF41-A15B-5B3FB5BBF81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2B272A4-1545-1F4D-AD8C-5FA09930E7DF}"/>
              </a:ext>
            </a:extLst>
          </p:cNvPr>
          <p:cNvSpPr>
            <a:spLocks noGrp="1"/>
          </p:cNvSpPr>
          <p:nvPr>
            <p:ph type="sldNum" sz="quarter" idx="12"/>
          </p:nvPr>
        </p:nvSpPr>
        <p:spPr/>
        <p:txBody>
          <a:body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2088028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EAA7D8-443D-AC4F-BEAB-6D828347AE8D}"/>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9EE7C87-C314-2F48-B6FD-53695E32E644}"/>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FD8E068F-438E-4D47-9E52-7649DE457E47}"/>
              </a:ext>
            </a:extLst>
          </p:cNvPr>
          <p:cNvSpPr>
            <a:spLocks noGrp="1"/>
          </p:cNvSpPr>
          <p:nvPr>
            <p:ph type="dt" sz="half" idx="10"/>
          </p:nvPr>
        </p:nvSpPr>
        <p:spPr/>
        <p:txBody>
          <a:bodyPr/>
          <a:lstStyle/>
          <a:p>
            <a:fld id="{5356740D-4E6F-FE46-A023-6C4A4964BF03}" type="datetimeFigureOut">
              <a:rPr kumimoji="1" lang="zh-CN" altLang="en-US" smtClean="0"/>
              <a:t>2021/12/31</a:t>
            </a:fld>
            <a:endParaRPr kumimoji="1" lang="zh-CN" altLang="en-US"/>
          </a:p>
        </p:txBody>
      </p:sp>
      <p:sp>
        <p:nvSpPr>
          <p:cNvPr id="5" name="页脚占位符 4">
            <a:extLst>
              <a:ext uri="{FF2B5EF4-FFF2-40B4-BE49-F238E27FC236}">
                <a16:creationId xmlns:a16="http://schemas.microsoft.com/office/drawing/2014/main" id="{D119CB96-080E-DF47-A9D9-C80582A1900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ABB0176-88C3-BA4D-97F4-1B080E5DACE2}"/>
              </a:ext>
            </a:extLst>
          </p:cNvPr>
          <p:cNvSpPr>
            <a:spLocks noGrp="1"/>
          </p:cNvSpPr>
          <p:nvPr>
            <p:ph type="sldNum" sz="quarter" idx="12"/>
          </p:nvPr>
        </p:nvSpPr>
        <p:spPr/>
        <p:txBody>
          <a:body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3647976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FC5D3F-3E72-5141-8995-4C0D68CB285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7DF2588E-8154-224A-9DBD-0B9CD071A35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4B9B137-FBA1-3941-97D6-17214EF83C0B}"/>
              </a:ext>
            </a:extLst>
          </p:cNvPr>
          <p:cNvSpPr>
            <a:spLocks noGrp="1"/>
          </p:cNvSpPr>
          <p:nvPr>
            <p:ph type="dt" sz="half" idx="10"/>
          </p:nvPr>
        </p:nvSpPr>
        <p:spPr/>
        <p:txBody>
          <a:bodyPr/>
          <a:lstStyle/>
          <a:p>
            <a:fld id="{5356740D-4E6F-FE46-A023-6C4A4964BF03}" type="datetimeFigureOut">
              <a:rPr kumimoji="1" lang="zh-CN" altLang="en-US" smtClean="0"/>
              <a:t>2021/12/31</a:t>
            </a:fld>
            <a:endParaRPr kumimoji="1" lang="zh-CN" altLang="en-US"/>
          </a:p>
        </p:txBody>
      </p:sp>
      <p:sp>
        <p:nvSpPr>
          <p:cNvPr id="5" name="页脚占位符 4">
            <a:extLst>
              <a:ext uri="{FF2B5EF4-FFF2-40B4-BE49-F238E27FC236}">
                <a16:creationId xmlns:a16="http://schemas.microsoft.com/office/drawing/2014/main" id="{7E4821C6-6367-2841-AC5F-1AD620D2FE9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D2E59B3-644F-7E46-AA94-D51979D530EA}"/>
              </a:ext>
            </a:extLst>
          </p:cNvPr>
          <p:cNvSpPr>
            <a:spLocks noGrp="1"/>
          </p:cNvSpPr>
          <p:nvPr>
            <p:ph type="sldNum" sz="quarter" idx="12"/>
          </p:nvPr>
        </p:nvSpPr>
        <p:spPr/>
        <p:txBody>
          <a:body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98976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2A5BE8-990E-3048-9BCB-30236A4D6E0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7A7B250-6262-C949-8A74-E1A7B4F31106}"/>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471B4A5-F2B6-894F-8F57-E70CCBCCB5E1}"/>
              </a:ext>
            </a:extLst>
          </p:cNvPr>
          <p:cNvSpPr>
            <a:spLocks noGrp="1"/>
          </p:cNvSpPr>
          <p:nvPr>
            <p:ph type="dt" sz="half" idx="10"/>
          </p:nvPr>
        </p:nvSpPr>
        <p:spPr/>
        <p:txBody>
          <a:bodyPr/>
          <a:lstStyle/>
          <a:p>
            <a:fld id="{5356740D-4E6F-FE46-A023-6C4A4964BF03}" type="datetimeFigureOut">
              <a:rPr kumimoji="1" lang="zh-CN" altLang="en-US" smtClean="0"/>
              <a:t>2021/12/31</a:t>
            </a:fld>
            <a:endParaRPr kumimoji="1" lang="zh-CN" altLang="en-US"/>
          </a:p>
        </p:txBody>
      </p:sp>
      <p:sp>
        <p:nvSpPr>
          <p:cNvPr id="5" name="页脚占位符 4">
            <a:extLst>
              <a:ext uri="{FF2B5EF4-FFF2-40B4-BE49-F238E27FC236}">
                <a16:creationId xmlns:a16="http://schemas.microsoft.com/office/drawing/2014/main" id="{45F23F65-7009-7C49-849E-948731123B4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12ED4A6-4F98-DE42-98F8-E889E9BB97BF}"/>
              </a:ext>
            </a:extLst>
          </p:cNvPr>
          <p:cNvSpPr>
            <a:spLocks noGrp="1"/>
          </p:cNvSpPr>
          <p:nvPr>
            <p:ph type="sldNum" sz="quarter" idx="12"/>
          </p:nvPr>
        </p:nvSpPr>
        <p:spPr/>
        <p:txBody>
          <a:body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111859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F64DB-F3DF-CE46-A835-C2123B5C6AB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8CCBD26-9AAB-6149-A54D-E15ADE0F6F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B710A07B-7E94-9A48-BBF0-3B520A2D4A49}"/>
              </a:ext>
            </a:extLst>
          </p:cNvPr>
          <p:cNvSpPr>
            <a:spLocks noGrp="1"/>
          </p:cNvSpPr>
          <p:nvPr>
            <p:ph type="dt" sz="half" idx="10"/>
          </p:nvPr>
        </p:nvSpPr>
        <p:spPr/>
        <p:txBody>
          <a:bodyPr/>
          <a:lstStyle/>
          <a:p>
            <a:fld id="{5356740D-4E6F-FE46-A023-6C4A4964BF03}" type="datetimeFigureOut">
              <a:rPr kumimoji="1" lang="zh-CN" altLang="en-US" smtClean="0"/>
              <a:t>2021/12/31</a:t>
            </a:fld>
            <a:endParaRPr kumimoji="1" lang="zh-CN" altLang="en-US"/>
          </a:p>
        </p:txBody>
      </p:sp>
      <p:sp>
        <p:nvSpPr>
          <p:cNvPr id="5" name="页脚占位符 4">
            <a:extLst>
              <a:ext uri="{FF2B5EF4-FFF2-40B4-BE49-F238E27FC236}">
                <a16:creationId xmlns:a16="http://schemas.microsoft.com/office/drawing/2014/main" id="{882852D5-B512-9541-A5C3-81DF4DB7F6E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3E1DD63-463F-FF4F-A998-4952F59B4C8D}"/>
              </a:ext>
            </a:extLst>
          </p:cNvPr>
          <p:cNvSpPr>
            <a:spLocks noGrp="1"/>
          </p:cNvSpPr>
          <p:nvPr>
            <p:ph type="sldNum" sz="quarter" idx="12"/>
          </p:nvPr>
        </p:nvSpPr>
        <p:spPr/>
        <p:txBody>
          <a:body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36007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9F9F81-0C21-8D4E-958B-9C30A5F6E4CB}"/>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BAB81DC-7386-AA4B-A9E2-DD6723F5DEE0}"/>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5782B470-3BFA-4F4E-82E5-690AEE39D412}"/>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41EFD74C-D508-DF4B-8CA6-828F70317E28}"/>
              </a:ext>
            </a:extLst>
          </p:cNvPr>
          <p:cNvSpPr>
            <a:spLocks noGrp="1"/>
          </p:cNvSpPr>
          <p:nvPr>
            <p:ph type="dt" sz="half" idx="10"/>
          </p:nvPr>
        </p:nvSpPr>
        <p:spPr/>
        <p:txBody>
          <a:bodyPr/>
          <a:lstStyle/>
          <a:p>
            <a:fld id="{5356740D-4E6F-FE46-A023-6C4A4964BF03}" type="datetimeFigureOut">
              <a:rPr kumimoji="1" lang="zh-CN" altLang="en-US" smtClean="0"/>
              <a:t>2021/12/31</a:t>
            </a:fld>
            <a:endParaRPr kumimoji="1" lang="zh-CN" altLang="en-US"/>
          </a:p>
        </p:txBody>
      </p:sp>
      <p:sp>
        <p:nvSpPr>
          <p:cNvPr id="6" name="页脚占位符 5">
            <a:extLst>
              <a:ext uri="{FF2B5EF4-FFF2-40B4-BE49-F238E27FC236}">
                <a16:creationId xmlns:a16="http://schemas.microsoft.com/office/drawing/2014/main" id="{2D5EB0BE-C7CA-D34F-9EAE-BEF50813720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AF1B892-F4C8-2344-8405-779C8D2CD9E9}"/>
              </a:ext>
            </a:extLst>
          </p:cNvPr>
          <p:cNvSpPr>
            <a:spLocks noGrp="1"/>
          </p:cNvSpPr>
          <p:nvPr>
            <p:ph type="sldNum" sz="quarter" idx="12"/>
          </p:nvPr>
        </p:nvSpPr>
        <p:spPr/>
        <p:txBody>
          <a:body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1688026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E8DFA-70E4-BA43-999A-3B1205BF01C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7377F15-A3C9-0B49-88A1-01F9FA7F4C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666EDEE-8FF0-F84A-B4BA-2467A8572D5A}"/>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A32C0D79-E63D-F74C-B740-F0AFE549EA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7455A15-BCC1-024A-90B1-AF71961CE11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910CDA5A-FD43-B14D-B6DE-E0AB295F014C}"/>
              </a:ext>
            </a:extLst>
          </p:cNvPr>
          <p:cNvSpPr>
            <a:spLocks noGrp="1"/>
          </p:cNvSpPr>
          <p:nvPr>
            <p:ph type="dt" sz="half" idx="10"/>
          </p:nvPr>
        </p:nvSpPr>
        <p:spPr/>
        <p:txBody>
          <a:bodyPr/>
          <a:lstStyle/>
          <a:p>
            <a:fld id="{5356740D-4E6F-FE46-A023-6C4A4964BF03}" type="datetimeFigureOut">
              <a:rPr kumimoji="1" lang="zh-CN" altLang="en-US" smtClean="0"/>
              <a:t>2021/12/31</a:t>
            </a:fld>
            <a:endParaRPr kumimoji="1" lang="zh-CN" altLang="en-US"/>
          </a:p>
        </p:txBody>
      </p:sp>
      <p:sp>
        <p:nvSpPr>
          <p:cNvPr id="8" name="页脚占位符 7">
            <a:extLst>
              <a:ext uri="{FF2B5EF4-FFF2-40B4-BE49-F238E27FC236}">
                <a16:creationId xmlns:a16="http://schemas.microsoft.com/office/drawing/2014/main" id="{24512263-8800-F445-930F-412C96AB44C8}"/>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2C374215-390F-9E4A-A5B1-5A437DF1128B}"/>
              </a:ext>
            </a:extLst>
          </p:cNvPr>
          <p:cNvSpPr>
            <a:spLocks noGrp="1"/>
          </p:cNvSpPr>
          <p:nvPr>
            <p:ph type="sldNum" sz="quarter" idx="12"/>
          </p:nvPr>
        </p:nvSpPr>
        <p:spPr/>
        <p:txBody>
          <a:body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948254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24BFC-84FC-A14C-89B7-8E65343D79E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974DB4D0-73A3-724B-A525-151E6ACA51BB}"/>
              </a:ext>
            </a:extLst>
          </p:cNvPr>
          <p:cNvSpPr>
            <a:spLocks noGrp="1"/>
          </p:cNvSpPr>
          <p:nvPr>
            <p:ph type="dt" sz="half" idx="10"/>
          </p:nvPr>
        </p:nvSpPr>
        <p:spPr/>
        <p:txBody>
          <a:bodyPr/>
          <a:lstStyle/>
          <a:p>
            <a:fld id="{5356740D-4E6F-FE46-A023-6C4A4964BF03}" type="datetimeFigureOut">
              <a:rPr kumimoji="1" lang="zh-CN" altLang="en-US" smtClean="0"/>
              <a:t>2021/12/31</a:t>
            </a:fld>
            <a:endParaRPr kumimoji="1" lang="zh-CN" altLang="en-US"/>
          </a:p>
        </p:txBody>
      </p:sp>
      <p:sp>
        <p:nvSpPr>
          <p:cNvPr id="4" name="页脚占位符 3">
            <a:extLst>
              <a:ext uri="{FF2B5EF4-FFF2-40B4-BE49-F238E27FC236}">
                <a16:creationId xmlns:a16="http://schemas.microsoft.com/office/drawing/2014/main" id="{28CFDF08-B653-FC42-960C-E949A9E601A1}"/>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69BE4B1-B28A-7746-BF05-E09DB88647FC}"/>
              </a:ext>
            </a:extLst>
          </p:cNvPr>
          <p:cNvSpPr>
            <a:spLocks noGrp="1"/>
          </p:cNvSpPr>
          <p:nvPr>
            <p:ph type="sldNum" sz="quarter" idx="12"/>
          </p:nvPr>
        </p:nvSpPr>
        <p:spPr/>
        <p:txBody>
          <a:body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1243527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55F467-13C0-574C-AA98-A43ABE7DEF3F}"/>
              </a:ext>
            </a:extLst>
          </p:cNvPr>
          <p:cNvSpPr>
            <a:spLocks noGrp="1"/>
          </p:cNvSpPr>
          <p:nvPr>
            <p:ph type="dt" sz="half" idx="10"/>
          </p:nvPr>
        </p:nvSpPr>
        <p:spPr/>
        <p:txBody>
          <a:bodyPr/>
          <a:lstStyle/>
          <a:p>
            <a:fld id="{5356740D-4E6F-FE46-A023-6C4A4964BF03}" type="datetimeFigureOut">
              <a:rPr kumimoji="1" lang="zh-CN" altLang="en-US" smtClean="0"/>
              <a:t>2021/12/31</a:t>
            </a:fld>
            <a:endParaRPr kumimoji="1" lang="zh-CN" altLang="en-US"/>
          </a:p>
        </p:txBody>
      </p:sp>
      <p:sp>
        <p:nvSpPr>
          <p:cNvPr id="3" name="页脚占位符 2">
            <a:extLst>
              <a:ext uri="{FF2B5EF4-FFF2-40B4-BE49-F238E27FC236}">
                <a16:creationId xmlns:a16="http://schemas.microsoft.com/office/drawing/2014/main" id="{5196E257-42FC-9045-AC22-C93B6F52497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E5F47366-C460-CF40-95E7-9793DF6FE964}"/>
              </a:ext>
            </a:extLst>
          </p:cNvPr>
          <p:cNvSpPr>
            <a:spLocks noGrp="1"/>
          </p:cNvSpPr>
          <p:nvPr>
            <p:ph type="sldNum" sz="quarter" idx="12"/>
          </p:nvPr>
        </p:nvSpPr>
        <p:spPr/>
        <p:txBody>
          <a:body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3484041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EF67F3-F704-FD4F-A51F-AFEBABBD60E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16006DAF-C3B7-A043-A15F-FF1688F9A3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70BD5E1-63A6-5749-AB43-444DAA6FE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83864D0-FB39-D347-AB5E-578AB11D7C85}"/>
              </a:ext>
            </a:extLst>
          </p:cNvPr>
          <p:cNvSpPr>
            <a:spLocks noGrp="1"/>
          </p:cNvSpPr>
          <p:nvPr>
            <p:ph type="dt" sz="half" idx="10"/>
          </p:nvPr>
        </p:nvSpPr>
        <p:spPr/>
        <p:txBody>
          <a:bodyPr/>
          <a:lstStyle/>
          <a:p>
            <a:fld id="{5356740D-4E6F-FE46-A023-6C4A4964BF03}" type="datetimeFigureOut">
              <a:rPr kumimoji="1" lang="zh-CN" altLang="en-US" smtClean="0"/>
              <a:t>2021/12/31</a:t>
            </a:fld>
            <a:endParaRPr kumimoji="1" lang="zh-CN" altLang="en-US"/>
          </a:p>
        </p:txBody>
      </p:sp>
      <p:sp>
        <p:nvSpPr>
          <p:cNvPr id="6" name="页脚占位符 5">
            <a:extLst>
              <a:ext uri="{FF2B5EF4-FFF2-40B4-BE49-F238E27FC236}">
                <a16:creationId xmlns:a16="http://schemas.microsoft.com/office/drawing/2014/main" id="{3F82D587-568B-2147-8A5E-870CE56EEE3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E0F5276-4D3D-C845-89D9-3776CAD716A8}"/>
              </a:ext>
            </a:extLst>
          </p:cNvPr>
          <p:cNvSpPr>
            <a:spLocks noGrp="1"/>
          </p:cNvSpPr>
          <p:nvPr>
            <p:ph type="sldNum" sz="quarter" idx="12"/>
          </p:nvPr>
        </p:nvSpPr>
        <p:spPr/>
        <p:txBody>
          <a:body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1311539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94CC23-E120-1B4E-89CA-557579758CC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F2AEF90-5926-BE48-8030-D025DDD3A4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BC1D528-286B-1D44-9392-DBAA757EA8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0842E0A8-DADC-A142-9A00-4F6C75D02D3C}"/>
              </a:ext>
            </a:extLst>
          </p:cNvPr>
          <p:cNvSpPr>
            <a:spLocks noGrp="1"/>
          </p:cNvSpPr>
          <p:nvPr>
            <p:ph type="dt" sz="half" idx="10"/>
          </p:nvPr>
        </p:nvSpPr>
        <p:spPr/>
        <p:txBody>
          <a:bodyPr/>
          <a:lstStyle/>
          <a:p>
            <a:fld id="{5356740D-4E6F-FE46-A023-6C4A4964BF03}" type="datetimeFigureOut">
              <a:rPr kumimoji="1" lang="zh-CN" altLang="en-US" smtClean="0"/>
              <a:t>2021/12/31</a:t>
            </a:fld>
            <a:endParaRPr kumimoji="1" lang="zh-CN" altLang="en-US"/>
          </a:p>
        </p:txBody>
      </p:sp>
      <p:sp>
        <p:nvSpPr>
          <p:cNvPr id="6" name="页脚占位符 5">
            <a:extLst>
              <a:ext uri="{FF2B5EF4-FFF2-40B4-BE49-F238E27FC236}">
                <a16:creationId xmlns:a16="http://schemas.microsoft.com/office/drawing/2014/main" id="{FDD72F81-0A15-DD4D-B52D-25F6E8B5BB6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5684A06-EFB0-2049-9A8E-96DEAC92CAB6}"/>
              </a:ext>
            </a:extLst>
          </p:cNvPr>
          <p:cNvSpPr>
            <a:spLocks noGrp="1"/>
          </p:cNvSpPr>
          <p:nvPr>
            <p:ph type="sldNum" sz="quarter" idx="12"/>
          </p:nvPr>
        </p:nvSpPr>
        <p:spPr/>
        <p:txBody>
          <a:body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30177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F81DF65-8076-B34A-ABDE-8FD4C1BA72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6B3DCCC-5A05-E541-8FF4-1DE05332B4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43B02EC-2060-0E49-97CC-B636E8F000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6740D-4E6F-FE46-A023-6C4A4964BF03}" type="datetimeFigureOut">
              <a:rPr kumimoji="1" lang="zh-CN" altLang="en-US" smtClean="0"/>
              <a:t>2021/12/31</a:t>
            </a:fld>
            <a:endParaRPr kumimoji="1" lang="zh-CN" altLang="en-US"/>
          </a:p>
        </p:txBody>
      </p:sp>
      <p:sp>
        <p:nvSpPr>
          <p:cNvPr id="5" name="页脚占位符 4">
            <a:extLst>
              <a:ext uri="{FF2B5EF4-FFF2-40B4-BE49-F238E27FC236}">
                <a16:creationId xmlns:a16="http://schemas.microsoft.com/office/drawing/2014/main" id="{7EC458D6-09B0-7C49-8144-105C519432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6B9CA87-A337-5440-8D66-D89604F982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9156BA-00D4-1146-AA3E-CBF1360C8C9D}" type="slidenum">
              <a:rPr kumimoji="1" lang="zh-CN" altLang="en-US" smtClean="0"/>
              <a:t>‹#›</a:t>
            </a:fld>
            <a:endParaRPr kumimoji="1" lang="zh-CN" altLang="en-US"/>
          </a:p>
        </p:txBody>
      </p:sp>
    </p:spTree>
    <p:extLst>
      <p:ext uri="{BB962C8B-B14F-4D97-AF65-F5344CB8AC3E}">
        <p14:creationId xmlns:p14="http://schemas.microsoft.com/office/powerpoint/2010/main" val="3480060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F26E9B1-621C-A244-A028-219BA25E40DF}"/>
              </a:ext>
            </a:extLst>
          </p:cNvPr>
          <p:cNvPicPr>
            <a:picLocks noChangeAspect="1"/>
          </p:cNvPicPr>
          <p:nvPr/>
        </p:nvPicPr>
        <p:blipFill>
          <a:blip r:embed="rId2"/>
          <a:stretch>
            <a:fillRect/>
          </a:stretch>
        </p:blipFill>
        <p:spPr>
          <a:xfrm>
            <a:off x="-404509" y="0"/>
            <a:ext cx="13001018" cy="6858000"/>
          </a:xfrm>
          <a:prstGeom prst="rect">
            <a:avLst/>
          </a:prstGeom>
        </p:spPr>
      </p:pic>
    </p:spTree>
    <p:extLst>
      <p:ext uri="{BB962C8B-B14F-4D97-AF65-F5344CB8AC3E}">
        <p14:creationId xmlns:p14="http://schemas.microsoft.com/office/powerpoint/2010/main" val="4172124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80A0BD-4D8C-2745-A1E9-BB2D4D37E202}"/>
              </a:ext>
            </a:extLst>
          </p:cNvPr>
          <p:cNvPicPr>
            <a:picLocks noChangeAspect="1"/>
          </p:cNvPicPr>
          <p:nvPr/>
        </p:nvPicPr>
        <p:blipFill>
          <a:blip r:embed="rId2"/>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9FA8C9B4-2AB6-3F42-83EA-18BFEAD76C58}"/>
              </a:ext>
            </a:extLst>
          </p:cNvPr>
          <p:cNvPicPr>
            <a:picLocks noChangeAspect="1"/>
          </p:cNvPicPr>
          <p:nvPr/>
        </p:nvPicPr>
        <p:blipFill rotWithShape="1">
          <a:blip r:embed="rId3">
            <a:extLst>
              <a:ext uri="{28A0092B-C50C-407E-A947-70E740481C1C}">
                <a14:useLocalDpi xmlns:a14="http://schemas.microsoft.com/office/drawing/2010/main" val="0"/>
              </a:ext>
            </a:extLst>
          </a:blip>
          <a:srcRect t="19759" r="2709"/>
          <a:stretch/>
        </p:blipFill>
        <p:spPr>
          <a:xfrm>
            <a:off x="6413500" y="0"/>
            <a:ext cx="6045200" cy="4985813"/>
          </a:xfrm>
          <a:prstGeom prst="rect">
            <a:avLst/>
          </a:prstGeom>
        </p:spPr>
      </p:pic>
      <p:sp>
        <p:nvSpPr>
          <p:cNvPr id="3" name="文本框 2">
            <a:extLst>
              <a:ext uri="{FF2B5EF4-FFF2-40B4-BE49-F238E27FC236}">
                <a16:creationId xmlns:a16="http://schemas.microsoft.com/office/drawing/2014/main" id="{4E82144B-0063-7D41-A843-7D663FA416C4}"/>
              </a:ext>
            </a:extLst>
          </p:cNvPr>
          <p:cNvSpPr txBox="1"/>
          <p:nvPr/>
        </p:nvSpPr>
        <p:spPr>
          <a:xfrm>
            <a:off x="368300" y="393700"/>
            <a:ext cx="2020105" cy="477054"/>
          </a:xfrm>
          <a:prstGeom prst="rect">
            <a:avLst/>
          </a:prstGeom>
          <a:noFill/>
        </p:spPr>
        <p:txBody>
          <a:bodyPr wrap="none" rtlCol="0">
            <a:spAutoFit/>
          </a:bodyPr>
          <a:lstStyle/>
          <a:p>
            <a:r>
              <a:rPr lang="en" altLang="zh-CN" sz="2500" b="1" dirty="0">
                <a:solidFill>
                  <a:srgbClr val="74CBE1"/>
                </a:solidFill>
                <a:latin typeface="PingFang SC Semibold" panose="020B0400000000000000" pitchFamily="34" charset="-122"/>
                <a:ea typeface="PingFang SC Semibold" panose="020B0400000000000000" pitchFamily="34" charset="-122"/>
              </a:rPr>
              <a:t>Introduction</a:t>
            </a:r>
            <a:endParaRPr lang="en" altLang="zh-CN" sz="2500" b="1" dirty="0">
              <a:solidFill>
                <a:srgbClr val="74CBE1"/>
              </a:solidFill>
              <a:latin typeface="PingFang SC Semibold" panose="020B0400000000000000" pitchFamily="34" charset="-122"/>
              <a:ea typeface="PingFang SC Semibold" panose="020B0400000000000000" pitchFamily="34" charset="-122"/>
            </a:endParaRPr>
          </a:p>
        </p:txBody>
      </p:sp>
      <p:sp>
        <p:nvSpPr>
          <p:cNvPr id="7" name="文本框 6">
            <a:extLst>
              <a:ext uri="{FF2B5EF4-FFF2-40B4-BE49-F238E27FC236}">
                <a16:creationId xmlns:a16="http://schemas.microsoft.com/office/drawing/2014/main" id="{9E65B359-07D6-F343-B8A9-B1DA9EE06AD7}"/>
              </a:ext>
            </a:extLst>
          </p:cNvPr>
          <p:cNvSpPr txBox="1"/>
          <p:nvPr/>
        </p:nvSpPr>
        <p:spPr>
          <a:xfrm>
            <a:off x="1218705" y="1785234"/>
            <a:ext cx="2141933" cy="369332"/>
          </a:xfrm>
          <a:prstGeom prst="rect">
            <a:avLst/>
          </a:prstGeom>
          <a:noFill/>
        </p:spPr>
        <p:txBody>
          <a:bodyPr wrap="none" rtlCol="0">
            <a:spAutoFit/>
          </a:bodyPr>
          <a:lstStyle/>
          <a:p>
            <a:r>
              <a:rPr lang="en" altLang="zh-CN" b="1" dirty="0">
                <a:solidFill>
                  <a:srgbClr val="74CBE1"/>
                </a:solidFill>
                <a:latin typeface="PingFang SC Semibold" panose="020B0400000000000000" pitchFamily="34" charset="-122"/>
                <a:ea typeface="PingFang SC Semibold" panose="020B0400000000000000" pitchFamily="34" charset="-122"/>
              </a:rPr>
              <a:t>Team</a:t>
            </a:r>
            <a:r>
              <a:rPr lang="zh-CN" altLang="en-US" b="1" dirty="0">
                <a:solidFill>
                  <a:srgbClr val="74CBE1"/>
                </a:solidFill>
                <a:latin typeface="PingFang SC Semibold" panose="020B0400000000000000" pitchFamily="34" charset="-122"/>
                <a:ea typeface="PingFang SC Semibold" panose="020B0400000000000000" pitchFamily="34" charset="-122"/>
              </a:rPr>
              <a:t> </a:t>
            </a:r>
            <a:r>
              <a:rPr lang="en" altLang="zh-CN" b="1" dirty="0">
                <a:solidFill>
                  <a:srgbClr val="74CBE1"/>
                </a:solidFill>
                <a:latin typeface="PingFang SC Semibold" panose="020B0400000000000000" pitchFamily="34" charset="-122"/>
                <a:ea typeface="PingFang SC Semibold" panose="020B0400000000000000" pitchFamily="34" charset="-122"/>
              </a:rPr>
              <a:t>:</a:t>
            </a:r>
            <a:r>
              <a:rPr lang="zh-CN" altLang="en-US" b="1" dirty="0">
                <a:solidFill>
                  <a:srgbClr val="74CBE1"/>
                </a:solidFill>
                <a:latin typeface="PingFang SC Semibold" panose="020B0400000000000000" pitchFamily="34" charset="-122"/>
                <a:ea typeface="PingFang SC Semibold" panose="020B0400000000000000" pitchFamily="34" charset="-122"/>
              </a:rPr>
              <a:t> </a:t>
            </a:r>
            <a:r>
              <a:rPr lang="en" altLang="zh-CN" b="1" dirty="0">
                <a:solidFill>
                  <a:srgbClr val="74CBE1"/>
                </a:solidFill>
                <a:latin typeface="PingFang SC Semibold" panose="020B0400000000000000" pitchFamily="34" charset="-122"/>
                <a:ea typeface="PingFang SC Semibold" panose="020B0400000000000000" pitchFamily="34" charset="-122"/>
              </a:rPr>
              <a:t>One Piece</a:t>
            </a:r>
          </a:p>
        </p:txBody>
      </p:sp>
      <p:pic>
        <p:nvPicPr>
          <p:cNvPr id="11" name="图形 10">
            <a:extLst>
              <a:ext uri="{FF2B5EF4-FFF2-40B4-BE49-F238E27FC236}">
                <a16:creationId xmlns:a16="http://schemas.microsoft.com/office/drawing/2014/main" id="{98B034FC-1702-AD4D-895A-D2FB30BC742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4108" y="1654335"/>
            <a:ext cx="525684" cy="525684"/>
          </a:xfrm>
          <a:prstGeom prst="rect">
            <a:avLst/>
          </a:prstGeom>
        </p:spPr>
      </p:pic>
      <p:pic>
        <p:nvPicPr>
          <p:cNvPr id="13" name="图形 12">
            <a:extLst>
              <a:ext uri="{FF2B5EF4-FFF2-40B4-BE49-F238E27FC236}">
                <a16:creationId xmlns:a16="http://schemas.microsoft.com/office/drawing/2014/main" id="{286D4435-0CEE-974C-99C2-DB82D071C3A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1350" y="2575901"/>
            <a:ext cx="451201" cy="442353"/>
          </a:xfrm>
          <a:prstGeom prst="rect">
            <a:avLst/>
          </a:prstGeom>
        </p:spPr>
      </p:pic>
      <p:sp>
        <p:nvSpPr>
          <p:cNvPr id="14" name="文本框 13">
            <a:extLst>
              <a:ext uri="{FF2B5EF4-FFF2-40B4-BE49-F238E27FC236}">
                <a16:creationId xmlns:a16="http://schemas.microsoft.com/office/drawing/2014/main" id="{2C384B7B-AD49-1F43-AE49-2A4DE2447CAA}"/>
              </a:ext>
            </a:extLst>
          </p:cNvPr>
          <p:cNvSpPr txBox="1"/>
          <p:nvPr/>
        </p:nvSpPr>
        <p:spPr>
          <a:xfrm>
            <a:off x="1218705" y="2648923"/>
            <a:ext cx="6942926" cy="369332"/>
          </a:xfrm>
          <a:prstGeom prst="rect">
            <a:avLst/>
          </a:prstGeom>
          <a:noFill/>
        </p:spPr>
        <p:txBody>
          <a:bodyPr wrap="none" rtlCol="0">
            <a:spAutoFit/>
          </a:bodyPr>
          <a:lstStyle/>
          <a:p>
            <a:r>
              <a:rPr lang="en" altLang="zh-CN" b="1" dirty="0">
                <a:solidFill>
                  <a:srgbClr val="74CBE1"/>
                </a:solidFill>
                <a:latin typeface="PingFang SC Semibold" panose="020B0400000000000000" pitchFamily="34" charset="-122"/>
                <a:ea typeface="PingFang SC Semibold" panose="020B0400000000000000" pitchFamily="34" charset="-122"/>
              </a:rPr>
              <a:t>Product</a:t>
            </a:r>
            <a:r>
              <a:rPr lang="zh-CN" altLang="en" b="1" dirty="0">
                <a:solidFill>
                  <a:srgbClr val="74CBE1"/>
                </a:solidFill>
                <a:latin typeface="PingFang SC Semibold" panose="020B0400000000000000" pitchFamily="34" charset="-122"/>
                <a:ea typeface="PingFang SC Semibold" panose="020B0400000000000000" pitchFamily="34" charset="-122"/>
              </a:rPr>
              <a:t>：</a:t>
            </a:r>
            <a:r>
              <a:rPr lang="en" altLang="zh-CN" b="1" dirty="0">
                <a:solidFill>
                  <a:srgbClr val="74CBE1"/>
                </a:solidFill>
                <a:latin typeface="PingFang SC Semibold" panose="020B0400000000000000" pitchFamily="34" charset="-122"/>
                <a:ea typeface="PingFang SC Semibold" panose="020B0400000000000000" pitchFamily="34" charset="-122"/>
              </a:rPr>
              <a:t>DSDN</a:t>
            </a:r>
            <a:r>
              <a:rPr lang="zh-CN" altLang="en" b="1" dirty="0">
                <a:solidFill>
                  <a:srgbClr val="74CBE1"/>
                </a:solidFill>
                <a:latin typeface="PingFang SC Semibold" panose="020B0400000000000000" pitchFamily="34" charset="-122"/>
                <a:ea typeface="PingFang SC Semibold" panose="020B0400000000000000" pitchFamily="34" charset="-122"/>
              </a:rPr>
              <a:t>（</a:t>
            </a:r>
            <a:r>
              <a:rPr lang="en" altLang="zh-CN" b="1" dirty="0">
                <a:solidFill>
                  <a:srgbClr val="74CBE1"/>
                </a:solidFill>
                <a:latin typeface="PingFang SC Semibold" panose="020B0400000000000000" pitchFamily="34" charset="-122"/>
                <a:ea typeface="PingFang SC Semibold" panose="020B0400000000000000" pitchFamily="34" charset="-122"/>
              </a:rPr>
              <a:t>Decentralized Software Developer Network)</a:t>
            </a:r>
          </a:p>
        </p:txBody>
      </p:sp>
      <p:pic>
        <p:nvPicPr>
          <p:cNvPr id="16" name="图形 15">
            <a:extLst>
              <a:ext uri="{FF2B5EF4-FFF2-40B4-BE49-F238E27FC236}">
                <a16:creationId xmlns:a16="http://schemas.microsoft.com/office/drawing/2014/main" id="{765513F3-0C49-DF42-A9FD-BEB9891104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108" y="3414136"/>
            <a:ext cx="525684" cy="525684"/>
          </a:xfrm>
          <a:prstGeom prst="rect">
            <a:avLst/>
          </a:prstGeom>
        </p:spPr>
      </p:pic>
      <p:sp>
        <p:nvSpPr>
          <p:cNvPr id="17" name="文本框 16">
            <a:extLst>
              <a:ext uri="{FF2B5EF4-FFF2-40B4-BE49-F238E27FC236}">
                <a16:creationId xmlns:a16="http://schemas.microsoft.com/office/drawing/2014/main" id="{6D5A3CC4-92D2-5748-8D0D-77578C7A2428}"/>
              </a:ext>
            </a:extLst>
          </p:cNvPr>
          <p:cNvSpPr txBox="1"/>
          <p:nvPr/>
        </p:nvSpPr>
        <p:spPr>
          <a:xfrm>
            <a:off x="1218705" y="3492311"/>
            <a:ext cx="10054133" cy="2556854"/>
          </a:xfrm>
          <a:prstGeom prst="rect">
            <a:avLst/>
          </a:prstGeom>
          <a:noFill/>
        </p:spPr>
        <p:txBody>
          <a:bodyPr wrap="square" rtlCol="0">
            <a:spAutoFit/>
          </a:bodyPr>
          <a:lstStyle/>
          <a:p>
            <a:r>
              <a:rPr lang="en" altLang="zh-CN" b="1" dirty="0">
                <a:solidFill>
                  <a:srgbClr val="74CBE1"/>
                </a:solidFill>
                <a:latin typeface="PingFang SC Semibold" panose="020B0400000000000000" pitchFamily="34" charset="-122"/>
                <a:ea typeface="PingFang SC Semibold" panose="020B0400000000000000" pitchFamily="34" charset="-122"/>
              </a:rPr>
              <a:t>Description:</a:t>
            </a:r>
          </a:p>
          <a:p>
            <a:endParaRPr lang="en" altLang="zh-CN" sz="1400" b="1" dirty="0">
              <a:solidFill>
                <a:srgbClr val="74CBE1"/>
              </a:solidFill>
              <a:latin typeface="PingFang SC Semibold" panose="020B0400000000000000" pitchFamily="34" charset="-122"/>
              <a:ea typeface="PingFang SC Semibold" panose="020B0400000000000000" pitchFamily="34" charset="-122"/>
            </a:endParaRPr>
          </a:p>
          <a:p>
            <a:pPr>
              <a:lnSpc>
                <a:spcPct val="150000"/>
              </a:lnSpc>
            </a:pPr>
            <a:r>
              <a:rPr lang="en" altLang="zh-CN" sz="1400" dirty="0">
                <a:solidFill>
                  <a:srgbClr val="74CBE1"/>
                </a:solidFill>
                <a:latin typeface="PingFang SC" panose="020B0400000000000000" pitchFamily="34" charset="-122"/>
                <a:ea typeface="PingFang SC" panose="020B0400000000000000" pitchFamily="34" charset="-122"/>
              </a:rPr>
              <a:t>A social </a:t>
            </a:r>
            <a:r>
              <a:rPr lang="en" altLang="zh-CN" sz="1400" dirty="0" err="1">
                <a:solidFill>
                  <a:srgbClr val="74CBE1"/>
                </a:solidFill>
                <a:latin typeface="PingFang SC" panose="020B0400000000000000" pitchFamily="34" charset="-122"/>
                <a:ea typeface="PingFang SC" panose="020B0400000000000000" pitchFamily="34" charset="-122"/>
              </a:rPr>
              <a:t>DApp</a:t>
            </a:r>
            <a:r>
              <a:rPr lang="en" altLang="zh-CN" sz="1400" dirty="0">
                <a:solidFill>
                  <a:srgbClr val="74CBE1"/>
                </a:solidFill>
                <a:latin typeface="PingFang SC" panose="020B0400000000000000" pitchFamily="34" charset="-122"/>
                <a:ea typeface="PingFang SC" panose="020B0400000000000000" pitchFamily="34" charset="-122"/>
              </a:rPr>
              <a:t> that uses NFT as a carrier to carry members’ valuable data like code snippets for depositing and sharing. We embed an achievement system counting members’ contribution by their posts, which would be listed on a honor board. And the branch is a community building </a:t>
            </a:r>
            <a:r>
              <a:rPr lang="en" altLang="zh-CN" sz="1400" dirty="0" err="1">
                <a:solidFill>
                  <a:srgbClr val="74CBE1"/>
                </a:solidFill>
                <a:latin typeface="PingFang SC" panose="020B0400000000000000" pitchFamily="34" charset="-122"/>
                <a:ea typeface="PingFang SC" panose="020B0400000000000000" pitchFamily="34" charset="-122"/>
              </a:rPr>
              <a:t>metavese</a:t>
            </a:r>
            <a:r>
              <a:rPr lang="en" altLang="zh-CN" sz="1400" dirty="0">
                <a:solidFill>
                  <a:srgbClr val="74CBE1"/>
                </a:solidFill>
                <a:latin typeface="PingFang SC" panose="020B0400000000000000" pitchFamily="34" charset="-122"/>
                <a:ea typeface="PingFang SC" panose="020B0400000000000000" pitchFamily="34" charset="-122"/>
              </a:rPr>
              <a:t> based on achievement system, the contribution of metaverse building would also be counted to support DSDN DAO. So the DAO would be in the charge of members who participates deeply in our community, laying the foundation for subsequent community management, resource </a:t>
            </a:r>
            <a:r>
              <a:rPr lang="en" altLang="zh-CN" sz="1400" dirty="0" err="1">
                <a:solidFill>
                  <a:srgbClr val="74CBE1"/>
                </a:solidFill>
                <a:latin typeface="PingFang SC" panose="020B0400000000000000" pitchFamily="34" charset="-122"/>
                <a:ea typeface="PingFang SC" panose="020B0400000000000000" pitchFamily="34" charset="-122"/>
              </a:rPr>
              <a:t>utilisation</a:t>
            </a:r>
            <a:r>
              <a:rPr lang="en" altLang="zh-CN" sz="1400" dirty="0">
                <a:solidFill>
                  <a:srgbClr val="74CBE1"/>
                </a:solidFill>
                <a:latin typeface="PingFang SC" panose="020B0400000000000000" pitchFamily="34" charset="-122"/>
                <a:ea typeface="PingFang SC" panose="020B0400000000000000" pitchFamily="34" charset="-122"/>
              </a:rPr>
              <a:t> and further development.</a:t>
            </a:r>
          </a:p>
        </p:txBody>
      </p:sp>
    </p:spTree>
    <p:extLst>
      <p:ext uri="{BB962C8B-B14F-4D97-AF65-F5344CB8AC3E}">
        <p14:creationId xmlns:p14="http://schemas.microsoft.com/office/powerpoint/2010/main" val="2635423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80A0BD-4D8C-2745-A1E9-BB2D4D37E202}"/>
              </a:ext>
            </a:extLst>
          </p:cNvPr>
          <p:cNvPicPr>
            <a:picLocks noChangeAspect="1"/>
          </p:cNvPicPr>
          <p:nvPr/>
        </p:nvPicPr>
        <p:blipFill>
          <a:blip r:embed="rId2"/>
          <a:stretch>
            <a:fill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4E82144B-0063-7D41-A843-7D663FA416C4}"/>
              </a:ext>
            </a:extLst>
          </p:cNvPr>
          <p:cNvSpPr txBox="1"/>
          <p:nvPr/>
        </p:nvSpPr>
        <p:spPr>
          <a:xfrm>
            <a:off x="368300" y="393700"/>
            <a:ext cx="2064989" cy="477054"/>
          </a:xfrm>
          <a:prstGeom prst="rect">
            <a:avLst/>
          </a:prstGeom>
          <a:noFill/>
        </p:spPr>
        <p:txBody>
          <a:bodyPr wrap="none" rtlCol="0">
            <a:spAutoFit/>
          </a:bodyPr>
          <a:lstStyle/>
          <a:p>
            <a:r>
              <a:rPr lang="en" altLang="zh-CN" sz="2500" b="1" dirty="0" err="1">
                <a:solidFill>
                  <a:srgbClr val="74CBE1"/>
                </a:solidFill>
                <a:latin typeface="PingFang SC Semibold" panose="020B0400000000000000" pitchFamily="34" charset="-122"/>
                <a:ea typeface="PingFang SC Semibold" panose="020B0400000000000000" pitchFamily="34" charset="-122"/>
              </a:rPr>
              <a:t>BackGround</a:t>
            </a:r>
            <a:endParaRPr lang="en" altLang="zh-CN" sz="2500" b="1" dirty="0">
              <a:solidFill>
                <a:srgbClr val="74CBE1"/>
              </a:solidFill>
              <a:latin typeface="PingFang SC Semibold" panose="020B0400000000000000" pitchFamily="34" charset="-122"/>
              <a:ea typeface="PingFang SC Semibold" panose="020B0400000000000000" pitchFamily="34" charset="-122"/>
            </a:endParaRPr>
          </a:p>
        </p:txBody>
      </p:sp>
      <p:sp>
        <p:nvSpPr>
          <p:cNvPr id="12" name="文本框 11">
            <a:extLst>
              <a:ext uri="{FF2B5EF4-FFF2-40B4-BE49-F238E27FC236}">
                <a16:creationId xmlns:a16="http://schemas.microsoft.com/office/drawing/2014/main" id="{1F4F14D1-920C-FA40-A964-8C0CC41F8236}"/>
              </a:ext>
            </a:extLst>
          </p:cNvPr>
          <p:cNvSpPr txBox="1"/>
          <p:nvPr/>
        </p:nvSpPr>
        <p:spPr>
          <a:xfrm>
            <a:off x="1297534" y="2008869"/>
            <a:ext cx="9596932" cy="3711016"/>
          </a:xfrm>
          <a:prstGeom prst="rect">
            <a:avLst/>
          </a:prstGeom>
          <a:noFill/>
        </p:spPr>
        <p:txBody>
          <a:bodyPr wrap="square" rtlCol="0">
            <a:spAutoFit/>
          </a:bodyPr>
          <a:lstStyle/>
          <a:p>
            <a:pPr marL="285750" indent="-285750">
              <a:lnSpc>
                <a:spcPct val="150000"/>
              </a:lnSpc>
              <a:buFont typeface="Wingdings" pitchFamily="2" charset="2"/>
              <a:buChar char="l"/>
            </a:pPr>
            <a:r>
              <a:rPr lang="en" altLang="zh-CN" dirty="0">
                <a:solidFill>
                  <a:srgbClr val="74CBE1"/>
                </a:solidFill>
                <a:latin typeface="PingFang SC" panose="020B0400000000000000" pitchFamily="34" charset="-122"/>
                <a:ea typeface="PingFang SC" panose="020B0400000000000000" pitchFamily="34" charset="-122"/>
              </a:rPr>
              <a:t>In Web 2.0, your data has value, but it doesn't belong to you, and the value is not shared with you.</a:t>
            </a:r>
          </a:p>
          <a:p>
            <a:pPr marL="285750" indent="-285750">
              <a:lnSpc>
                <a:spcPct val="150000"/>
              </a:lnSpc>
              <a:buFont typeface="Wingdings" pitchFamily="2" charset="2"/>
              <a:buChar char="l"/>
            </a:pPr>
            <a:endParaRPr lang="en" altLang="zh-CN" dirty="0">
              <a:solidFill>
                <a:srgbClr val="74CBE1"/>
              </a:solidFill>
              <a:latin typeface="PingFang SC" panose="020B0400000000000000" pitchFamily="34" charset="-122"/>
              <a:ea typeface="PingFang SC" panose="020B0400000000000000" pitchFamily="34" charset="-122"/>
            </a:endParaRPr>
          </a:p>
          <a:p>
            <a:pPr marL="285750" indent="-285750">
              <a:lnSpc>
                <a:spcPct val="150000"/>
              </a:lnSpc>
              <a:buFont typeface="Wingdings" pitchFamily="2" charset="2"/>
              <a:buChar char="l"/>
            </a:pPr>
            <a:r>
              <a:rPr lang="en" altLang="zh-CN" dirty="0">
                <a:solidFill>
                  <a:srgbClr val="74CBE1"/>
                </a:solidFill>
                <a:latin typeface="PingFang SC" panose="020B0400000000000000" pitchFamily="34" charset="-122"/>
                <a:ea typeface="PingFang SC" panose="020B0400000000000000" pitchFamily="34" charset="-122"/>
              </a:rPr>
              <a:t>Data in the chain is a gold mine, the more applications, the more data, the bigger the gold mine</a:t>
            </a:r>
            <a:r>
              <a:rPr lang="en-US" altLang="zh-CN" dirty="0">
                <a:solidFill>
                  <a:srgbClr val="74CBE1"/>
                </a:solidFill>
                <a:latin typeface="PingFang SC" panose="020B0400000000000000" pitchFamily="34" charset="-122"/>
                <a:ea typeface="PingFang SC" panose="020B0400000000000000" pitchFamily="34" charset="-122"/>
              </a:rPr>
              <a:t>.</a:t>
            </a:r>
          </a:p>
          <a:p>
            <a:pPr marL="285750" indent="-285750">
              <a:lnSpc>
                <a:spcPct val="150000"/>
              </a:lnSpc>
              <a:buFont typeface="Wingdings" pitchFamily="2" charset="2"/>
              <a:buChar char="l"/>
            </a:pPr>
            <a:endParaRPr lang="en" altLang="zh-CN" dirty="0">
              <a:solidFill>
                <a:srgbClr val="74CBE1"/>
              </a:solidFill>
              <a:latin typeface="PingFang SC" panose="020B0400000000000000" pitchFamily="34" charset="-122"/>
              <a:ea typeface="PingFang SC" panose="020B0400000000000000" pitchFamily="34" charset="-122"/>
            </a:endParaRPr>
          </a:p>
          <a:p>
            <a:pPr marL="285750" indent="-285750">
              <a:lnSpc>
                <a:spcPct val="150000"/>
              </a:lnSpc>
              <a:buFont typeface="Wingdings" pitchFamily="2" charset="2"/>
              <a:buChar char="l"/>
            </a:pPr>
            <a:r>
              <a:rPr lang="en" altLang="zh-CN" dirty="0">
                <a:solidFill>
                  <a:srgbClr val="74CBE1"/>
                </a:solidFill>
                <a:latin typeface="PingFang SC" panose="020B0400000000000000" pitchFamily="34" charset="-122"/>
                <a:ea typeface="PingFang SC" panose="020B0400000000000000" pitchFamily="34" charset="-122"/>
              </a:rPr>
              <a:t>In Web 3.0, your valuable actions will eventually be given back, and the carrier of value is your data, which also belongs to you</a:t>
            </a:r>
            <a:r>
              <a:rPr lang="en" altLang="zh-CN" sz="1400" dirty="0">
                <a:solidFill>
                  <a:srgbClr val="74CBE1"/>
                </a:solidFill>
                <a:latin typeface="PingFang SC" panose="020B0400000000000000" pitchFamily="34" charset="-122"/>
                <a:ea typeface="PingFang SC" panose="020B0400000000000000" pitchFamily="34" charset="-122"/>
              </a:rPr>
              <a:t>.</a:t>
            </a:r>
          </a:p>
          <a:p>
            <a:pPr>
              <a:lnSpc>
                <a:spcPct val="150000"/>
              </a:lnSpc>
            </a:pPr>
            <a:endParaRPr lang="en" altLang="zh-CN" sz="1400" dirty="0">
              <a:solidFill>
                <a:srgbClr val="74CBE1"/>
              </a:solidFill>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008812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80A0BD-4D8C-2745-A1E9-BB2D4D37E202}"/>
              </a:ext>
            </a:extLst>
          </p:cNvPr>
          <p:cNvPicPr>
            <a:picLocks noChangeAspect="1"/>
          </p:cNvPicPr>
          <p:nvPr/>
        </p:nvPicPr>
        <p:blipFill>
          <a:blip r:embed="rId2"/>
          <a:stretch>
            <a:fillRect/>
          </a:stretch>
        </p:blipFill>
        <p:spPr>
          <a:xfrm>
            <a:off x="-25248" y="0"/>
            <a:ext cx="12318848" cy="6929352"/>
          </a:xfrm>
          <a:prstGeom prst="rect">
            <a:avLst/>
          </a:prstGeom>
        </p:spPr>
      </p:pic>
      <p:sp>
        <p:nvSpPr>
          <p:cNvPr id="3" name="文本框 2">
            <a:extLst>
              <a:ext uri="{FF2B5EF4-FFF2-40B4-BE49-F238E27FC236}">
                <a16:creationId xmlns:a16="http://schemas.microsoft.com/office/drawing/2014/main" id="{4E82144B-0063-7D41-A843-7D663FA416C4}"/>
              </a:ext>
            </a:extLst>
          </p:cNvPr>
          <p:cNvSpPr txBox="1"/>
          <p:nvPr/>
        </p:nvSpPr>
        <p:spPr>
          <a:xfrm>
            <a:off x="368300" y="393700"/>
            <a:ext cx="3031599" cy="477054"/>
          </a:xfrm>
          <a:prstGeom prst="rect">
            <a:avLst/>
          </a:prstGeom>
          <a:noFill/>
        </p:spPr>
        <p:txBody>
          <a:bodyPr wrap="none" rtlCol="0">
            <a:spAutoFit/>
          </a:bodyPr>
          <a:lstStyle/>
          <a:p>
            <a:r>
              <a:rPr lang="en" altLang="zh-CN" sz="2500" b="1" dirty="0">
                <a:solidFill>
                  <a:srgbClr val="74CBE1"/>
                </a:solidFill>
                <a:latin typeface="PingFang SC Semibold" panose="020B0400000000000000" pitchFamily="34" charset="-122"/>
                <a:ea typeface="PingFang SC Semibold" panose="020B0400000000000000" pitchFamily="34" charset="-122"/>
              </a:rPr>
              <a:t>Framework Design</a:t>
            </a:r>
          </a:p>
        </p:txBody>
      </p:sp>
      <p:pic>
        <p:nvPicPr>
          <p:cNvPr id="4" name="图形 3">
            <a:extLst>
              <a:ext uri="{FF2B5EF4-FFF2-40B4-BE49-F238E27FC236}">
                <a16:creationId xmlns:a16="http://schemas.microsoft.com/office/drawing/2014/main" id="{B398C4ED-B5B2-0F42-AF3C-E2FFE5C3A7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9806" y="711952"/>
            <a:ext cx="975714" cy="975714"/>
          </a:xfrm>
          <a:prstGeom prst="rect">
            <a:avLst/>
          </a:prstGeom>
        </p:spPr>
      </p:pic>
      <p:pic>
        <p:nvPicPr>
          <p:cNvPr id="8" name="图形 7">
            <a:extLst>
              <a:ext uri="{FF2B5EF4-FFF2-40B4-BE49-F238E27FC236}">
                <a16:creationId xmlns:a16="http://schemas.microsoft.com/office/drawing/2014/main" id="{B464A6D3-B3D9-0045-B5F1-9B538DE28B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27062" y="4539786"/>
            <a:ext cx="1112496" cy="1112496"/>
          </a:xfrm>
          <a:prstGeom prst="rect">
            <a:avLst/>
          </a:prstGeom>
        </p:spPr>
      </p:pic>
      <p:pic>
        <p:nvPicPr>
          <p:cNvPr id="10" name="图形 9">
            <a:extLst>
              <a:ext uri="{FF2B5EF4-FFF2-40B4-BE49-F238E27FC236}">
                <a16:creationId xmlns:a16="http://schemas.microsoft.com/office/drawing/2014/main" id="{EE96CF9D-E9AA-0F45-8115-BD55982E52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19210" y="4452060"/>
            <a:ext cx="1112241" cy="1112241"/>
          </a:xfrm>
          <a:prstGeom prst="rect">
            <a:avLst/>
          </a:prstGeom>
        </p:spPr>
      </p:pic>
      <p:sp>
        <p:nvSpPr>
          <p:cNvPr id="13" name="文本框 12">
            <a:extLst>
              <a:ext uri="{FF2B5EF4-FFF2-40B4-BE49-F238E27FC236}">
                <a16:creationId xmlns:a16="http://schemas.microsoft.com/office/drawing/2014/main" id="{8085C88A-640E-734B-8727-A768A3C2A11D}"/>
              </a:ext>
            </a:extLst>
          </p:cNvPr>
          <p:cNvSpPr txBox="1"/>
          <p:nvPr/>
        </p:nvSpPr>
        <p:spPr>
          <a:xfrm>
            <a:off x="4806538" y="1832879"/>
            <a:ext cx="2322251" cy="369332"/>
          </a:xfrm>
          <a:prstGeom prst="rect">
            <a:avLst/>
          </a:prstGeom>
          <a:noFill/>
        </p:spPr>
        <p:txBody>
          <a:bodyPr wrap="square" rtlCol="0">
            <a:spAutoFit/>
          </a:bodyPr>
          <a:lstStyle/>
          <a:p>
            <a:r>
              <a:rPr lang="en" altLang="zh-CN" b="1" dirty="0">
                <a:solidFill>
                  <a:srgbClr val="74CBE1"/>
                </a:solidFill>
                <a:latin typeface="PingFang SC Semibold" panose="020B0400000000000000" pitchFamily="34" charset="-122"/>
                <a:ea typeface="PingFang SC Semibold" panose="020B0400000000000000" pitchFamily="34" charset="-122"/>
              </a:rPr>
              <a:t>Web3</a:t>
            </a:r>
            <a:r>
              <a:rPr lang="zh-CN" altLang="en-US" b="1" dirty="0">
                <a:solidFill>
                  <a:srgbClr val="74CBE1"/>
                </a:solidFill>
                <a:latin typeface="PingFang SC Semibold" panose="020B0400000000000000" pitchFamily="34" charset="-122"/>
                <a:ea typeface="PingFang SC Semibold" panose="020B0400000000000000" pitchFamily="34" charset="-122"/>
              </a:rPr>
              <a:t> </a:t>
            </a:r>
            <a:r>
              <a:rPr lang="en" altLang="zh-CN" b="1" dirty="0">
                <a:solidFill>
                  <a:srgbClr val="74CBE1"/>
                </a:solidFill>
                <a:latin typeface="PingFang SC Semibold" panose="020B0400000000000000" pitchFamily="34" charset="-122"/>
                <a:ea typeface="PingFang SC Semibold" panose="020B0400000000000000" pitchFamily="34" charset="-122"/>
              </a:rPr>
              <a:t>Social Media</a:t>
            </a:r>
          </a:p>
        </p:txBody>
      </p:sp>
      <p:sp>
        <p:nvSpPr>
          <p:cNvPr id="14" name="文本框 13">
            <a:extLst>
              <a:ext uri="{FF2B5EF4-FFF2-40B4-BE49-F238E27FC236}">
                <a16:creationId xmlns:a16="http://schemas.microsoft.com/office/drawing/2014/main" id="{B1EB599F-990C-C04C-A82F-074997D8722A}"/>
              </a:ext>
            </a:extLst>
          </p:cNvPr>
          <p:cNvSpPr txBox="1"/>
          <p:nvPr/>
        </p:nvSpPr>
        <p:spPr>
          <a:xfrm>
            <a:off x="2824275" y="5764823"/>
            <a:ext cx="1318069" cy="369332"/>
          </a:xfrm>
          <a:prstGeom prst="rect">
            <a:avLst/>
          </a:prstGeom>
          <a:noFill/>
        </p:spPr>
        <p:txBody>
          <a:bodyPr wrap="square" rtlCol="0">
            <a:spAutoFit/>
          </a:bodyPr>
          <a:lstStyle/>
          <a:p>
            <a:r>
              <a:rPr lang="en" altLang="zh-CN" b="1" dirty="0">
                <a:solidFill>
                  <a:srgbClr val="74CBE1"/>
                </a:solidFill>
                <a:latin typeface="PingFang SC Semibold" panose="020B0400000000000000" pitchFamily="34" charset="-122"/>
                <a:ea typeface="PingFang SC Semibold" panose="020B0400000000000000" pitchFamily="34" charset="-122"/>
              </a:rPr>
              <a:t>Metaverse</a:t>
            </a:r>
          </a:p>
        </p:txBody>
      </p:sp>
      <p:sp>
        <p:nvSpPr>
          <p:cNvPr id="15" name="文本框 14">
            <a:extLst>
              <a:ext uri="{FF2B5EF4-FFF2-40B4-BE49-F238E27FC236}">
                <a16:creationId xmlns:a16="http://schemas.microsoft.com/office/drawing/2014/main" id="{2BA00547-A1DC-AF41-A0AB-E54654FE7AF9}"/>
              </a:ext>
            </a:extLst>
          </p:cNvPr>
          <p:cNvSpPr txBox="1"/>
          <p:nvPr/>
        </p:nvSpPr>
        <p:spPr>
          <a:xfrm>
            <a:off x="8230342" y="5676842"/>
            <a:ext cx="689976" cy="369332"/>
          </a:xfrm>
          <a:prstGeom prst="rect">
            <a:avLst/>
          </a:prstGeom>
          <a:noFill/>
        </p:spPr>
        <p:txBody>
          <a:bodyPr wrap="square" rtlCol="0">
            <a:spAutoFit/>
          </a:bodyPr>
          <a:lstStyle/>
          <a:p>
            <a:r>
              <a:rPr lang="en" altLang="zh-CN" b="1" dirty="0">
                <a:solidFill>
                  <a:srgbClr val="74CBE1"/>
                </a:solidFill>
                <a:latin typeface="PingFang SC Semibold" panose="020B0400000000000000" pitchFamily="34" charset="-122"/>
                <a:ea typeface="PingFang SC Semibold" panose="020B0400000000000000" pitchFamily="34" charset="-122"/>
              </a:rPr>
              <a:t>DAO</a:t>
            </a:r>
          </a:p>
        </p:txBody>
      </p:sp>
      <p:cxnSp>
        <p:nvCxnSpPr>
          <p:cNvPr id="20" name="直线箭头连接符 19">
            <a:extLst>
              <a:ext uri="{FF2B5EF4-FFF2-40B4-BE49-F238E27FC236}">
                <a16:creationId xmlns:a16="http://schemas.microsoft.com/office/drawing/2014/main" id="{87AB712B-AEB6-C840-A053-92A0A75D43A8}"/>
              </a:ext>
            </a:extLst>
          </p:cNvPr>
          <p:cNvCxnSpPr>
            <a:cxnSpLocks/>
          </p:cNvCxnSpPr>
          <p:nvPr/>
        </p:nvCxnSpPr>
        <p:spPr>
          <a:xfrm flipH="1">
            <a:off x="3801690" y="2711094"/>
            <a:ext cx="907705" cy="1400012"/>
          </a:xfrm>
          <a:prstGeom prst="straightConnector1">
            <a:avLst/>
          </a:prstGeom>
          <a:ln w="41275">
            <a:solidFill>
              <a:srgbClr val="74CBE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77BF59E5-5C0A-7347-AA0B-D755BB37CAA8}"/>
              </a:ext>
            </a:extLst>
          </p:cNvPr>
          <p:cNvCxnSpPr>
            <a:cxnSpLocks/>
          </p:cNvCxnSpPr>
          <p:nvPr/>
        </p:nvCxnSpPr>
        <p:spPr>
          <a:xfrm flipV="1">
            <a:off x="3399899" y="2407740"/>
            <a:ext cx="1101847" cy="1674604"/>
          </a:xfrm>
          <a:prstGeom prst="straightConnector1">
            <a:avLst/>
          </a:prstGeom>
          <a:ln w="41275">
            <a:solidFill>
              <a:srgbClr val="74CBE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06169A87-AD2E-6C4B-A2DD-E996FF8B4E5F}"/>
              </a:ext>
            </a:extLst>
          </p:cNvPr>
          <p:cNvCxnSpPr>
            <a:cxnSpLocks/>
          </p:cNvCxnSpPr>
          <p:nvPr/>
        </p:nvCxnSpPr>
        <p:spPr>
          <a:xfrm>
            <a:off x="7404803" y="2405940"/>
            <a:ext cx="1109002" cy="1676404"/>
          </a:xfrm>
          <a:prstGeom prst="straightConnector1">
            <a:avLst/>
          </a:prstGeom>
          <a:ln w="41275">
            <a:solidFill>
              <a:srgbClr val="74CBE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C03B71CE-E541-A348-A191-8A7DC49CB648}"/>
              </a:ext>
            </a:extLst>
          </p:cNvPr>
          <p:cNvCxnSpPr>
            <a:cxnSpLocks/>
          </p:cNvCxnSpPr>
          <p:nvPr/>
        </p:nvCxnSpPr>
        <p:spPr>
          <a:xfrm flipH="1" flipV="1">
            <a:off x="7137248" y="2711094"/>
            <a:ext cx="822056" cy="1255425"/>
          </a:xfrm>
          <a:prstGeom prst="straightConnector1">
            <a:avLst/>
          </a:prstGeom>
          <a:ln w="41275">
            <a:solidFill>
              <a:srgbClr val="74CBE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25414270-C00A-7247-B434-A07212629BE9}"/>
              </a:ext>
            </a:extLst>
          </p:cNvPr>
          <p:cNvCxnSpPr>
            <a:cxnSpLocks/>
          </p:cNvCxnSpPr>
          <p:nvPr/>
        </p:nvCxnSpPr>
        <p:spPr>
          <a:xfrm flipH="1">
            <a:off x="4711701" y="5764823"/>
            <a:ext cx="2673696" cy="0"/>
          </a:xfrm>
          <a:prstGeom prst="straightConnector1">
            <a:avLst/>
          </a:prstGeom>
          <a:ln w="41275">
            <a:solidFill>
              <a:srgbClr val="74CBE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53EB6EA0-9B26-6749-A66B-69E4301B5111}"/>
              </a:ext>
            </a:extLst>
          </p:cNvPr>
          <p:cNvCxnSpPr>
            <a:cxnSpLocks/>
          </p:cNvCxnSpPr>
          <p:nvPr/>
        </p:nvCxnSpPr>
        <p:spPr>
          <a:xfrm>
            <a:off x="5067300" y="5379952"/>
            <a:ext cx="2061489" cy="0"/>
          </a:xfrm>
          <a:prstGeom prst="straightConnector1">
            <a:avLst/>
          </a:prstGeom>
          <a:ln w="41275">
            <a:solidFill>
              <a:srgbClr val="74CBE1"/>
            </a:solidFill>
            <a:headEnd w="lg" len="lg"/>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156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80A0BD-4D8C-2745-A1E9-BB2D4D37E202}"/>
              </a:ext>
            </a:extLst>
          </p:cNvPr>
          <p:cNvPicPr>
            <a:picLocks noChangeAspect="1"/>
          </p:cNvPicPr>
          <p:nvPr/>
        </p:nvPicPr>
        <p:blipFill>
          <a:blip r:embed="rId2"/>
          <a:stretch>
            <a:fillRect/>
          </a:stretch>
        </p:blipFill>
        <p:spPr>
          <a:xfrm>
            <a:off x="-25248" y="0"/>
            <a:ext cx="12318848" cy="6929352"/>
          </a:xfrm>
          <a:prstGeom prst="rect">
            <a:avLst/>
          </a:prstGeom>
        </p:spPr>
      </p:pic>
      <p:sp>
        <p:nvSpPr>
          <p:cNvPr id="3" name="文本框 2">
            <a:extLst>
              <a:ext uri="{FF2B5EF4-FFF2-40B4-BE49-F238E27FC236}">
                <a16:creationId xmlns:a16="http://schemas.microsoft.com/office/drawing/2014/main" id="{4E82144B-0063-7D41-A843-7D663FA416C4}"/>
              </a:ext>
            </a:extLst>
          </p:cNvPr>
          <p:cNvSpPr txBox="1"/>
          <p:nvPr/>
        </p:nvSpPr>
        <p:spPr>
          <a:xfrm>
            <a:off x="368300" y="393700"/>
            <a:ext cx="3230372" cy="477054"/>
          </a:xfrm>
          <a:prstGeom prst="rect">
            <a:avLst/>
          </a:prstGeom>
          <a:noFill/>
        </p:spPr>
        <p:txBody>
          <a:bodyPr wrap="none" rtlCol="0">
            <a:spAutoFit/>
          </a:bodyPr>
          <a:lstStyle/>
          <a:p>
            <a:r>
              <a:rPr lang="en" altLang="zh-CN" sz="2500" b="1" dirty="0">
                <a:solidFill>
                  <a:srgbClr val="74CBE1"/>
                </a:solidFill>
                <a:latin typeface="PingFang SC Semibold" panose="020B0400000000000000" pitchFamily="34" charset="-122"/>
                <a:ea typeface="PingFang SC Semibold" panose="020B0400000000000000" pitchFamily="34" charset="-122"/>
              </a:rPr>
              <a:t>Product Description</a:t>
            </a:r>
          </a:p>
        </p:txBody>
      </p:sp>
      <p:pic>
        <p:nvPicPr>
          <p:cNvPr id="5" name="图片 4">
            <a:extLst>
              <a:ext uri="{FF2B5EF4-FFF2-40B4-BE49-F238E27FC236}">
                <a16:creationId xmlns:a16="http://schemas.microsoft.com/office/drawing/2014/main" id="{3B16210C-E6F4-0D48-82FE-24B60FB00201}"/>
              </a:ext>
            </a:extLst>
          </p:cNvPr>
          <p:cNvPicPr>
            <a:picLocks noChangeAspect="1"/>
          </p:cNvPicPr>
          <p:nvPr/>
        </p:nvPicPr>
        <p:blipFill>
          <a:blip r:embed="rId3"/>
          <a:stretch>
            <a:fillRect/>
          </a:stretch>
        </p:blipFill>
        <p:spPr>
          <a:xfrm>
            <a:off x="7230140" y="796255"/>
            <a:ext cx="5379007" cy="5513482"/>
          </a:xfrm>
          <a:prstGeom prst="rect">
            <a:avLst/>
          </a:prstGeom>
        </p:spPr>
      </p:pic>
      <p:sp>
        <p:nvSpPr>
          <p:cNvPr id="16" name="文本框 15">
            <a:extLst>
              <a:ext uri="{FF2B5EF4-FFF2-40B4-BE49-F238E27FC236}">
                <a16:creationId xmlns:a16="http://schemas.microsoft.com/office/drawing/2014/main" id="{D97A903D-787E-DF49-A066-434EEFBEBA48}"/>
              </a:ext>
            </a:extLst>
          </p:cNvPr>
          <p:cNvSpPr txBox="1"/>
          <p:nvPr/>
        </p:nvSpPr>
        <p:spPr>
          <a:xfrm>
            <a:off x="596595" y="1422599"/>
            <a:ext cx="8228428" cy="4626203"/>
          </a:xfrm>
          <a:prstGeom prst="rect">
            <a:avLst/>
          </a:prstGeom>
          <a:noFill/>
        </p:spPr>
        <p:txBody>
          <a:bodyPr wrap="square" rtlCol="0">
            <a:spAutoFit/>
          </a:bodyPr>
          <a:lstStyle/>
          <a:p>
            <a:pPr marL="285750" indent="-285750">
              <a:lnSpc>
                <a:spcPct val="150000"/>
              </a:lnSpc>
              <a:buFont typeface="Wingdings" pitchFamily="2" charset="2"/>
              <a:buChar char="l"/>
            </a:pPr>
            <a:r>
              <a:rPr lang="en" altLang="zh-CN" dirty="0">
                <a:solidFill>
                  <a:srgbClr val="74CBE1"/>
                </a:solidFill>
                <a:latin typeface="PingFang SC" panose="020B0400000000000000" pitchFamily="34" charset="-122"/>
                <a:ea typeface="PingFang SC" panose="020B0400000000000000" pitchFamily="34" charset="-122"/>
              </a:rPr>
              <a:t>The NFTs are stored on IPFS and could be regarded as a experience certification of participating in some project. And posts could be shared and </a:t>
            </a:r>
            <a:r>
              <a:rPr lang="en" altLang="zh-CN" dirty="0" err="1">
                <a:solidFill>
                  <a:srgbClr val="74CBE1"/>
                </a:solidFill>
                <a:latin typeface="PingFang SC" panose="020B0400000000000000" pitchFamily="34" charset="-122"/>
                <a:ea typeface="PingFang SC" panose="020B0400000000000000" pitchFamily="34" charset="-122"/>
              </a:rPr>
              <a:t>circluated</a:t>
            </a:r>
            <a:r>
              <a:rPr lang="en" altLang="zh-CN" dirty="0">
                <a:solidFill>
                  <a:srgbClr val="74CBE1"/>
                </a:solidFill>
                <a:latin typeface="PingFang SC" panose="020B0400000000000000" pitchFamily="34" charset="-122"/>
                <a:ea typeface="PingFang SC" panose="020B0400000000000000" pitchFamily="34" charset="-122"/>
              </a:rPr>
              <a:t> among members in our community, which would be counted as achievements and listed on honor board.</a:t>
            </a:r>
          </a:p>
          <a:p>
            <a:pPr marL="285750" indent="-285750">
              <a:lnSpc>
                <a:spcPct val="150000"/>
              </a:lnSpc>
              <a:buFont typeface="Wingdings" pitchFamily="2" charset="2"/>
              <a:buChar char="l"/>
            </a:pPr>
            <a:r>
              <a:rPr lang="en" altLang="zh-CN" dirty="0">
                <a:solidFill>
                  <a:srgbClr val="74CBE1"/>
                </a:solidFill>
                <a:latin typeface="PingFang SC" panose="020B0400000000000000" pitchFamily="34" charset="-122"/>
                <a:ea typeface="PingFang SC" panose="020B0400000000000000" pitchFamily="34" charset="-122"/>
              </a:rPr>
              <a:t>Members will get honor metal that could be displayed on account page. The achievement could be collected to exchange construction </a:t>
            </a:r>
            <a:r>
              <a:rPr lang="en" altLang="zh-CN" dirty="0" err="1">
                <a:solidFill>
                  <a:srgbClr val="74CBE1"/>
                </a:solidFill>
                <a:latin typeface="PingFang SC" panose="020B0400000000000000" pitchFamily="34" charset="-122"/>
                <a:ea typeface="PingFang SC" panose="020B0400000000000000" pitchFamily="34" charset="-122"/>
              </a:rPr>
              <a:t>meterial</a:t>
            </a:r>
            <a:r>
              <a:rPr lang="en" altLang="zh-CN" dirty="0">
                <a:solidFill>
                  <a:srgbClr val="74CBE1"/>
                </a:solidFill>
                <a:latin typeface="PingFang SC" panose="020B0400000000000000" pitchFamily="34" charset="-122"/>
                <a:ea typeface="PingFang SC" panose="020B0400000000000000" pitchFamily="34" charset="-122"/>
              </a:rPr>
              <a:t> to build community metaverse. The metaverse is a special space </a:t>
            </a:r>
            <a:r>
              <a:rPr lang="en" altLang="zh-CN" dirty="0" err="1">
                <a:solidFill>
                  <a:srgbClr val="74CBE1"/>
                </a:solidFill>
                <a:latin typeface="PingFang SC" panose="020B0400000000000000" pitchFamily="34" charset="-122"/>
                <a:ea typeface="PingFang SC" panose="020B0400000000000000" pitchFamily="34" charset="-122"/>
              </a:rPr>
              <a:t>builded</a:t>
            </a:r>
            <a:r>
              <a:rPr lang="en" altLang="zh-CN" dirty="0">
                <a:solidFill>
                  <a:srgbClr val="74CBE1"/>
                </a:solidFill>
                <a:latin typeface="PingFang SC" panose="020B0400000000000000" pitchFamily="34" charset="-122"/>
                <a:ea typeface="PingFang SC" panose="020B0400000000000000" pitchFamily="34" charset="-122"/>
              </a:rPr>
              <a:t> by members,   which looks like “Minecraft” in some degree.</a:t>
            </a:r>
          </a:p>
          <a:p>
            <a:pPr marL="285750" indent="-285750">
              <a:lnSpc>
                <a:spcPct val="150000"/>
              </a:lnSpc>
              <a:buFont typeface="Wingdings" pitchFamily="2" charset="2"/>
              <a:buChar char="l"/>
            </a:pPr>
            <a:r>
              <a:rPr lang="en" altLang="zh-CN" dirty="0">
                <a:solidFill>
                  <a:srgbClr val="74CBE1"/>
                </a:solidFill>
                <a:latin typeface="PingFang SC" panose="020B0400000000000000" pitchFamily="34" charset="-122"/>
                <a:ea typeface="PingFang SC" panose="020B0400000000000000" pitchFamily="34" charset="-122"/>
              </a:rPr>
              <a:t>DSDN DAO is the organization consisting of members who make contributions to community and participates in deeply construction of metaverse.</a:t>
            </a:r>
          </a:p>
        </p:txBody>
      </p:sp>
    </p:spTree>
    <p:extLst>
      <p:ext uri="{BB962C8B-B14F-4D97-AF65-F5344CB8AC3E}">
        <p14:creationId xmlns:p14="http://schemas.microsoft.com/office/powerpoint/2010/main" val="3890798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380A0BD-4D8C-2745-A1E9-BB2D4D37E202}"/>
              </a:ext>
            </a:extLst>
          </p:cNvPr>
          <p:cNvPicPr>
            <a:picLocks noChangeAspect="1"/>
          </p:cNvPicPr>
          <p:nvPr/>
        </p:nvPicPr>
        <p:blipFill>
          <a:blip r:embed="rId2"/>
          <a:stretch>
            <a:fillRect/>
          </a:stretch>
        </p:blipFill>
        <p:spPr>
          <a:xfrm>
            <a:off x="0" y="0"/>
            <a:ext cx="12192000" cy="6858000"/>
          </a:xfrm>
          <a:prstGeom prst="rect">
            <a:avLst/>
          </a:prstGeom>
        </p:spPr>
      </p:pic>
      <p:pic>
        <p:nvPicPr>
          <p:cNvPr id="2" name="图片 1">
            <a:extLst>
              <a:ext uri="{FF2B5EF4-FFF2-40B4-BE49-F238E27FC236}">
                <a16:creationId xmlns:a16="http://schemas.microsoft.com/office/drawing/2014/main" id="{AE957B49-CAEC-074E-A78A-481D26722663}"/>
              </a:ext>
            </a:extLst>
          </p:cNvPr>
          <p:cNvPicPr>
            <a:picLocks noChangeAspect="1"/>
          </p:cNvPicPr>
          <p:nvPr/>
        </p:nvPicPr>
        <p:blipFill>
          <a:blip r:embed="rId3"/>
          <a:stretch>
            <a:fillRect/>
          </a:stretch>
        </p:blipFill>
        <p:spPr>
          <a:xfrm>
            <a:off x="280000" y="382772"/>
            <a:ext cx="11652299" cy="6103088"/>
          </a:xfrm>
          <a:prstGeom prst="rect">
            <a:avLst/>
          </a:prstGeom>
        </p:spPr>
      </p:pic>
    </p:spTree>
    <p:extLst>
      <p:ext uri="{BB962C8B-B14F-4D97-AF65-F5344CB8AC3E}">
        <p14:creationId xmlns:p14="http://schemas.microsoft.com/office/powerpoint/2010/main" val="27184010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TotalTime>
  <Words>317</Words>
  <Application>Microsoft Macintosh PowerPoint</Application>
  <PresentationFormat>宽屏</PresentationFormat>
  <Paragraphs>20</Paragraphs>
  <Slides>6</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vt:i4>
      </vt:variant>
    </vt:vector>
  </HeadingPairs>
  <TitlesOfParts>
    <vt:vector size="14" baseType="lpstr">
      <vt:lpstr>PingFang SC</vt:lpstr>
      <vt:lpstr>PingFang SC Semibold</vt:lpstr>
      <vt:lpstr>PingFang SC Semibold</vt:lpstr>
      <vt:lpstr>等线</vt:lpstr>
      <vt:lpstr>等线 Light</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Student</dc:creator>
  <cp:lastModifiedBy>Student</cp:lastModifiedBy>
  <cp:revision>35</cp:revision>
  <dcterms:created xsi:type="dcterms:W3CDTF">2021-12-31T07:25:03Z</dcterms:created>
  <dcterms:modified xsi:type="dcterms:W3CDTF">2021-12-31T09:16:59Z</dcterms:modified>
</cp:coreProperties>
</file>